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82" r:id="rId6"/>
    <p:sldId id="280" r:id="rId7"/>
    <p:sldId id="283" r:id="rId8"/>
    <p:sldId id="284" r:id="rId9"/>
    <p:sldId id="281" r:id="rId10"/>
    <p:sldId id="277" r:id="rId11"/>
    <p:sldId id="259" r:id="rId12"/>
    <p:sldId id="260" r:id="rId13"/>
    <p:sldId id="261" r:id="rId14"/>
    <p:sldId id="262" r:id="rId15"/>
    <p:sldId id="263" r:id="rId16"/>
    <p:sldId id="26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65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61CB-40A8-4DF7-A1BA-12E379A35E7B}" type="datetimeFigureOut">
              <a:rPr lang="en-GB" smtClean="0"/>
              <a:pPr/>
              <a:t>21/02/2011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F651-418F-4257-BCDB-8E120FCABF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hyperlink" Target="http://images.google.co.uk/imgres?imgurl=http://www.haven4gamerz.com/wp-content/uploads/2008/02/cartoon_banana.jpg&amp;imgrefurl=http://www.haven4gamerz.com/2008/02/26/you-really-dont-speak-chinese-life-vancouver/&amp;usg=__xX-_DdnGIyiCrT-A1mtdldgtGOE=&amp;h=270&amp;w=140&amp;sz=18&amp;hl=en&amp;start=6&amp;um=1&amp;tbnid=SRPmmSVdLpalQM:&amp;tbnh=113&amp;tbnw=59&amp;prev=/images?q=banana+cartoon&amp;hl=en&amp;safe=active&amp;sa=N&amp;domains=http://merlin.bidwells.local/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suite101.com/324899_com_groundcherrie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.uk/imgres?imgurl=http://www.animationarchive.org/pics/chiquita02.jpg&amp;imgrefurl=http://www.bananabook.org/discovolonte/2008/03/amazing-chiquit.html&amp;usg=__h1OT_DdVakuB9cpADoK-kjV1LJs=&amp;h=306&amp;w=400&amp;sz=16&amp;hl=en&amp;start=3&amp;um=1&amp;tbnid=XNkRq2YpX9t1gM:&amp;tbnh=95&amp;tbnw=124&amp;prev=/images?q=cartoons+bananas&amp;hl=en&amp;safe=active&amp;domains=http://merlin.bidwells.local/&amp;um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.uk/imgres?imgurl=http://equatorgringos.files.wordpress.com/2007/08/fruit.jpg&amp;imgrefurl=http://equatorgringos.wordpress.com/2007/08/10/the-fruit-in-ecuador/&amp;usg=__gCD0c0YMsNwY_uLHH60t1kdarm4=&amp;h=600&amp;w=800&amp;sz=82&amp;hl=en&amp;start=17&amp;um=1&amp;tbnid=Y5b0Nwh4GlyEhM:&amp;tbnh=107&amp;tbnw=143&amp;prev=/images?q=ecuador+fruit&amp;hl=en&amp;safe=active&amp;domains=http://merlin.bidwells.local/&amp;um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.uk/imgres?imgurl=http://1.bp.blogspot.com/_sjYhdrIXMe0/SakUzZY8vnI/AAAAAAAAFKw/GoA5C3-xads/s400/Banana%20Cartoon.jpg&amp;imgrefurl=http://forevacarmen.blogspot.com/2009/02/birthday-shan-keruing-won.html&amp;usg=__80fRjVPV5_sFe8-zD4Fibi88mhA=&amp;h=278&amp;w=151&amp;sz=11&amp;hl=en&amp;start=7&amp;um=1&amp;tbnid=bZE3JRYxVLEZNM:&amp;tbnh=114&amp;tbnw=62&amp;prev=/images?q=banana+cartoon&amp;hl=en&amp;safe=active&amp;domains=http://merlin.bidwells.local/&amp;um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12" Type="http://schemas.openxmlformats.org/officeDocument/2006/relationships/image" Target="../media/image11.jpeg"/><Relationship Id="rId2" Type="http://schemas.openxmlformats.org/officeDocument/2006/relationships/hyperlink" Target="http://images.google.co.uk/imgres?imgurl=http://www.haven4gamerz.com/wp-content/uploads/2008/02/cartoon_banana.jpg&amp;imgrefurl=http://www.haven4gamerz.com/2008/02/26/you-really-dont-speak-chinese-life-vancouver/&amp;usg=__xX-_DdnGIyiCrT-A1mtdldgtGOE=&amp;h=270&amp;w=140&amp;sz=18&amp;hl=en&amp;start=6&amp;um=1&amp;tbnid=SRPmmSVdLpalQM:&amp;tbnh=113&amp;tbnw=59&amp;prev=/images?q=banana+cartoon&amp;hl=en&amp;safe=active&amp;sa=N&amp;domains=http://merlin.bidwells.local/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0.jpeg"/><Relationship Id="rId5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.uk/imgres?imgurl=http://1.bp.blogspot.com/_sjYhdrIXMe0/SakUzZY8vnI/AAAAAAAAFKw/GoA5C3-xads/s400/Banana%20Cartoon.jpg&amp;imgrefurl=http://forevacarmen.blogspot.com/2009/02/birthday-shan-keruing-won.html&amp;usg=__80fRjVPV5_sFe8-zD4Fibi88mhA=&amp;h=278&amp;w=151&amp;sz=11&amp;hl=en&amp;start=7&amp;um=1&amp;tbnid=bZE3JRYxVLEZNM:&amp;tbnh=114&amp;tbnw=62&amp;prev=/images?q=banana+cartoon&amp;hl=en&amp;safe=active&amp;domains=http://merlin.bidwells.local/&amp;um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co.uk/imgres?imgurl=http://z.about.com/d/politicalhumor/1/0/B/e/1/greenspan_bernanke.gif&amp;imgrefurl=http://petrarcanomics.wordpress.com/2008/09/&amp;usg=__OeNhfMp9ieaR527aKQxzIde6lxQ=&amp;h=482&amp;w=504&amp;sz=65&amp;hl=en&amp;start=8&amp;um=1&amp;tbnid=fOUhJcnyxH5RTM:&amp;tbnh=124&amp;tbnw=130&amp;prev=/images?q=elasicity++cartoon&amp;hl=en&amp;safe=active&amp;domains=http://merlin.bidwells.local/&amp;um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www.animationarchive.org/pics/chiquita02.jpg&amp;imgrefurl=http://www.bananabook.org/discovolonte/2008/03/amazing-chiquit.html&amp;usg=__h1OT_DdVakuB9cpADoK-kjV1LJs=&amp;h=306&amp;w=400&amp;sz=16&amp;hl=en&amp;start=3&amp;um=1&amp;tbnid=XNkRq2YpX9t1gM:&amp;tbnh=95&amp;tbnw=124&amp;prev=/images?q=cartoons+bananas&amp;hl=en&amp;safe=active&amp;domains=http://merlin.bidwells.local/&amp;um=1" TargetMode="External"/><Relationship Id="rId3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hyperlink" Target="http://www.google.co.uk/imgres?imgurl=http://www.iandrinstitute.org/Fist%20of%20Money.gif&amp;imgrefurl=http://www.iandrinstitute.org/Quick%20Fact%20-%20Money.htm&amp;usg=__KEipC-BSWBvUGMaRwtkfOUVfdwM=&amp;h=365&amp;w=327&amp;sz=6&amp;hl=en&amp;start=0&amp;zoom=1&amp;tbnid=rX_VzMlaZxnX8M:&amp;tbnh=113&amp;tbnw=100&amp;prev=/images?q=money&amp;hl=en&amp;biw=796&amp;bih=395&amp;gbv=2&amp;tbs=isch:1&amp;itbs=1&amp;iact=hc&amp;vpx=541&amp;vpy=46&amp;dur=16&amp;hovh=237&amp;hovw=212&amp;tx=83&amp;ty=131&amp;ei=7RLpTJ_CMoiShAeLn6QP&amp;oei=7RLpTJ_CMoiShAeLn6QP&amp;esq=1&amp;page=1&amp;ndsp=10&amp;ved=1t:429,r:9,s: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hyperlink" Target="http://images.google.co.uk/imgres?imgurl=http://www.haven4gamerz.com/wp-content/uploads/2008/02/cartoon_banana.jpg&amp;imgrefurl=http://www.haven4gamerz.com/2008/02/26/you-really-dont-speak-chinese-life-vancouver/&amp;usg=__xX-_DdnGIyiCrT-A1mtdldgtGOE=&amp;h=270&amp;w=140&amp;sz=18&amp;hl=en&amp;start=6&amp;um=1&amp;tbnid=SRPmmSVdLpalQM:&amp;tbnh=113&amp;tbnw=59&amp;prev=/images?q=banana+cartoon&amp;hl=en&amp;safe=active&amp;sa=N&amp;domains=http://merlin.bidwells.local/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hyperlink" Target="http://images.google.co.uk/imgres?imgurl=http://www.haven4gamerz.com/wp-content/uploads/2008/02/cartoon_banana.jpg&amp;imgrefurl=http://www.haven4gamerz.com/2008/02/26/you-really-dont-speak-chinese-life-vancouver/&amp;usg=__xX-_DdnGIyiCrT-A1mtdldgtGOE=&amp;h=270&amp;w=140&amp;sz=18&amp;hl=en&amp;start=6&amp;um=1&amp;tbnid=SRPmmSVdLpalQM:&amp;tbnh=113&amp;tbnw=59&amp;prev=/images?q=banana+cartoon&amp;hl=en&amp;safe=active&amp;sa=N&amp;domains=http://merlin.bidwells.local/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hyperlink" Target="http://www.google.co.uk/imgres?imgurl=http://www.iandrinstitute.org/Fist%20of%20Money.gif&amp;imgrefurl=http://www.iandrinstitute.org/Quick%20Fact%20-%20Money.htm&amp;usg=__KEipC-BSWBvUGMaRwtkfOUVfdwM=&amp;h=365&amp;w=327&amp;sz=6&amp;hl=en&amp;start=0&amp;zoom=1&amp;tbnid=rX_VzMlaZxnX8M:&amp;tbnh=113&amp;tbnw=100&amp;prev=/images?q=money&amp;hl=en&amp;biw=796&amp;bih=395&amp;gbv=2&amp;tbs=isch:1&amp;itbs=1&amp;iact=hc&amp;vpx=541&amp;vpy=46&amp;dur=16&amp;hovh=237&amp;hovw=212&amp;tx=83&amp;ty=131&amp;ei=7RLpTJ_CMoiShAeLn6QP&amp;oei=7RLpTJ_CMoiShAeLn6QP&amp;esq=1&amp;page=1&amp;ndsp=10&amp;ved=1t:429,r:9,s: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hyperlink" Target="http://images.google.co.uk/imgres?imgurl=http://culinspiration.files.wordpress.com/2009/03/bananas.jpg&amp;imgrefurl=http://culinspiration.wordpress.com/2009/03/03/banana-chocolate-chip-cookies/&amp;usg=__re1C58Gzn_oaXq89Ap44xYFUdiA=&amp;h=398&amp;w=600&amp;sz=56&amp;hl=en&amp;start=6&amp;um=1&amp;itbs=1&amp;tbnid=FubkxEXCLNKaMM:&amp;tbnh=90&amp;tbnw=135&amp;prev=/images?q=bananas&amp;um=1&amp;hl=en&amp;safe=active&amp;sa=N&amp;domains=http://merlin.bidwells.local/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595438" y="984250"/>
            <a:ext cx="743743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3600" dirty="0">
              <a:solidFill>
                <a:schemeClr val="accent2"/>
              </a:solidFill>
            </a:endParaRPr>
          </a:p>
          <a:p>
            <a:r>
              <a:rPr lang="en-GB" sz="2800" b="1" dirty="0" smtClean="0"/>
              <a:t>The issues of financial, food, water and energy security - their impact on the demand and consumption of bananas and fruit with particular reference to European markets.</a:t>
            </a:r>
            <a:endParaRPr lang="en-GB" sz="2800" dirty="0" smtClean="0"/>
          </a:p>
          <a:p>
            <a:endParaRPr lang="en-GB" sz="3600" dirty="0" smtClean="0">
              <a:solidFill>
                <a:schemeClr val="accent2"/>
              </a:solidFill>
            </a:endParaRPr>
          </a:p>
          <a:p>
            <a:endParaRPr lang="en-GB" sz="2400" dirty="0">
              <a:solidFill>
                <a:schemeClr val="accent2"/>
              </a:solidFill>
            </a:endParaRP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1625600" y="4546600"/>
            <a:ext cx="7366000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2411760" y="332656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/>
              <a:t>FORO INTERNACIONAL del BANANO </a:t>
            </a:r>
            <a:r>
              <a:rPr lang="en-GB" b="1" dirty="0" smtClean="0"/>
              <a:t>2011</a:t>
            </a:r>
          </a:p>
        </p:txBody>
      </p:sp>
      <p:sp>
        <p:nvSpPr>
          <p:cNvPr id="176166" name="Rectangle 38"/>
          <p:cNvSpPr>
            <a:spLocks noChangeArrowheads="1"/>
          </p:cNvSpPr>
          <p:nvPr/>
        </p:nvSpPr>
        <p:spPr bwMode="auto">
          <a:xfrm>
            <a:off x="3131840" y="5229200"/>
            <a:ext cx="3904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Professor John </a:t>
            </a:r>
            <a:r>
              <a:rPr lang="en-GB" sz="1800" b="1" dirty="0" err="1"/>
              <a:t>Moverley</a:t>
            </a:r>
            <a:r>
              <a:rPr lang="en-GB" sz="1800" b="1" dirty="0"/>
              <a:t> </a:t>
            </a:r>
            <a:r>
              <a:rPr lang="en-GB" sz="1800" b="1" dirty="0" smtClean="0"/>
              <a:t>OBE </a:t>
            </a:r>
            <a:r>
              <a:rPr lang="en-GB" sz="1800" b="1" dirty="0" err="1" smtClean="0"/>
              <a:t>FRAgS</a:t>
            </a:r>
            <a:endParaRPr lang="en-GB" sz="1800" b="1" dirty="0"/>
          </a:p>
          <a:p>
            <a:pPr algn="ctr"/>
            <a:r>
              <a:rPr lang="en-GB" sz="1800" b="1" dirty="0" smtClean="0"/>
              <a:t>Chairman ,Azurance , </a:t>
            </a:r>
            <a:r>
              <a:rPr lang="en-GB" sz="1800" b="1" dirty="0"/>
              <a:t>UK</a:t>
            </a:r>
            <a:endParaRPr lang="en-US" sz="1800" b="1" dirty="0"/>
          </a:p>
        </p:txBody>
      </p:sp>
      <p:pic>
        <p:nvPicPr>
          <p:cNvPr id="176170" name="Picture 42" descr="banan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20482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20484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20486" name="Picture 6" descr="http://www.freshplaza.com/2010/logos/aeb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1333500" cy="685800"/>
          </a:xfrm>
          <a:prstGeom prst="rect">
            <a:avLst/>
          </a:prstGeom>
          <a:noFill/>
        </p:spPr>
      </p:pic>
      <p:pic>
        <p:nvPicPr>
          <p:cNvPr id="20488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5949280"/>
            <a:ext cx="1868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277100" cy="742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Introduction</a:t>
            </a:r>
            <a:br>
              <a:rPr lang="en-GB" sz="2800" b="1">
                <a:solidFill>
                  <a:schemeClr val="accent2"/>
                </a:solidFill>
              </a:rPr>
            </a:br>
            <a:r>
              <a:rPr lang="en-GB" sz="2800" i="1"/>
              <a:t>We live in interesting times &amp; rapidly changing times</a:t>
            </a:r>
            <a:br>
              <a:rPr lang="en-GB" sz="2800" i="1"/>
            </a:br>
            <a:endParaRPr lang="en-GB" sz="2800" i="1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sz="2400" b="1" i="1" dirty="0">
                <a:solidFill>
                  <a:srgbClr val="CC0000"/>
                </a:solidFill>
              </a:rPr>
              <a:t>TIMELINE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b="1" i="1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/>
              <a:t>Oil price rises – cost increases/ inflation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/>
              <a:t>Re-emergence of the food security issue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/>
              <a:t>A changing world – dietary, population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/>
              <a:t>A Financial Crisis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/>
              <a:t>Supermarket Banana Wars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/>
              <a:t>Trade Agreement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/>
              <a:t>Impact of currency rates &amp; higher oil prices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98021" name="Picture 5" descr="cartoon_bana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61975" cy="1076325"/>
          </a:xfrm>
          <a:prstGeom prst="rect">
            <a:avLst/>
          </a:prstGeom>
          <a:noFill/>
        </p:spPr>
      </p:pic>
      <p:pic>
        <p:nvPicPr>
          <p:cNvPr id="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6" name="Picture 42" descr="banan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5949280"/>
            <a:ext cx="1868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4953000" cy="742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3200" b="1">
                <a:solidFill>
                  <a:schemeClr val="accent2"/>
                </a:solidFill>
              </a:rPr>
              <a:t>Introduction</a:t>
            </a:r>
            <a:br>
              <a:rPr lang="en-GB" sz="3200" b="1">
                <a:solidFill>
                  <a:schemeClr val="accent2"/>
                </a:solidFill>
              </a:rPr>
            </a:br>
            <a:r>
              <a:rPr lang="en-GB" sz="2800" i="1"/>
              <a:t>We live in interesting times</a:t>
            </a:r>
            <a:br>
              <a:rPr lang="en-GB" sz="2800" i="1"/>
            </a:br>
            <a:endParaRPr lang="en-GB" sz="2800" i="1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1811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sz="2400" b="1">
                <a:solidFill>
                  <a:srgbClr val="CC0000"/>
                </a:solidFill>
              </a:rPr>
              <a:t>CUSTOMER RESPONSE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GB" sz="2400"/>
              <a:t>Trading down 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GB" sz="2400"/>
              <a:t>Price cutting on staple items – value lines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GB" sz="2400"/>
              <a:t>Unemployment &amp; Insecurity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GB" sz="2400"/>
              <a:t>Cut back on recognised luxuries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GB" sz="2400"/>
              <a:t>New luxuries – certain food items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GB" sz="2400"/>
              <a:t>Food stayed relatively </a:t>
            </a:r>
            <a:r>
              <a:rPr lang="en-GB" sz="2400" b="1"/>
              <a:t>recession proof</a:t>
            </a:r>
            <a:r>
              <a:rPr lang="en-GB" sz="2400"/>
              <a:t> but some signs of change</a:t>
            </a:r>
          </a:p>
        </p:txBody>
      </p:sp>
      <p:pic>
        <p:nvPicPr>
          <p:cNvPr id="600070" name="Picture 6" descr="Ground Cherries, Christopher Min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0" y="5624513"/>
            <a:ext cx="113030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0"/>
            <a:ext cx="4953000" cy="742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So what does this mean for bananas? My presentation split into 4 main parts: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2724150"/>
            <a:ext cx="7118350" cy="2735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Issues of demand &amp; supply for food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Consumption and Demand for Bananas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/>
              <a:t>Some live data for a UK supermarket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Banana Prices – interesting times!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Some issues &amp; concluding thoughts</a:t>
            </a:r>
          </a:p>
        </p:txBody>
      </p:sp>
      <p:pic>
        <p:nvPicPr>
          <p:cNvPr id="562181" name="Picture 5" descr="chiquita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976313"/>
            <a:ext cx="11811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3388" y="1346200"/>
            <a:ext cx="7199312" cy="3460750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Demand pull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r>
              <a:rPr lang="en-GB" sz="2000"/>
              <a:t>(i) Population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r>
              <a:rPr lang="en-GB" sz="2000"/>
              <a:t>(ii) Dietary shift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r>
              <a:rPr lang="en-GB" sz="2000"/>
              <a:t>(iii) Policy changes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en-GB" sz="2000"/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Supply Constraints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r>
              <a:rPr lang="en-GB" sz="2000"/>
              <a:t>(v) Land – finite supply &amp; competing demands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r>
              <a:rPr lang="en-GB" sz="2000"/>
              <a:t>(vi) Climate Change &amp; Water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r>
              <a:rPr lang="en-GB" sz="2000"/>
              <a:t>(viii) Technology restraints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609725" y="379413"/>
            <a:ext cx="6475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</a:rPr>
              <a:t>How recession proof are the drivers?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253958" name="Picture 6" descr="fru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113" y="5681663"/>
            <a:ext cx="1057275" cy="790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3388" y="1320800"/>
            <a:ext cx="6921500" cy="487521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/>
              <a:t>World food demand could double by 2050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/>
              <a:t>50% increase from world population growth  all in developing countries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/>
              <a:t>50% increase from successful poverty reduction – development = food demand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Food Security?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/>
              <a:t>850 million people were chronically hungry before the food crisis of 2007 (UN)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/>
              <a:t>1 billion people are the current number of chronically hungry</a:t>
            </a:r>
            <a:r>
              <a:rPr lang="en-GB"/>
              <a:t> </a:t>
            </a:r>
            <a:r>
              <a:rPr lang="en-GB" sz="2000"/>
              <a:t>(FAO)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/>
              <a:t>Financial Crisis or Food Crisis?</a:t>
            </a:r>
          </a:p>
          <a:p>
            <a:pPr lvl="1">
              <a:buClr>
                <a:schemeClr val="accent2"/>
              </a:buClr>
              <a:buFont typeface="Wingdings" pitchFamily="2" charset="2"/>
              <a:buNone/>
            </a:pPr>
            <a:endParaRPr lang="en-US" sz="2000"/>
          </a:p>
          <a:p>
            <a:pPr lvl="1">
              <a:buClr>
                <a:schemeClr val="accent2"/>
              </a:buClr>
            </a:pPr>
            <a:endParaRPr lang="en-US" sz="2000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1716088" y="496888"/>
            <a:ext cx="5745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solidFill>
                  <a:schemeClr val="accent2"/>
                </a:solidFill>
              </a:rPr>
              <a:t>Population Growth &amp; Food Security</a:t>
            </a:r>
          </a:p>
        </p:txBody>
      </p:sp>
      <p:pic>
        <p:nvPicPr>
          <p:cNvPr id="229383" name="Picture 7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8" y="5614988"/>
            <a:ext cx="912812" cy="93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1716088" y="487363"/>
            <a:ext cx="4954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solidFill>
                  <a:schemeClr val="accent2"/>
                </a:solidFill>
              </a:rPr>
              <a:t>Impact of Biofuels on Demand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1763713" y="1268413"/>
            <a:ext cx="5329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71463">
              <a:buClr>
                <a:schemeClr val="accent1"/>
              </a:buClr>
              <a:buFont typeface="Wingdings" pitchFamily="2" charset="2"/>
              <a:buNone/>
            </a:pPr>
            <a:r>
              <a:rPr lang="en-GB" sz="1600" b="1"/>
              <a:t>Demand for Food, Feed &amp; Biofuel </a:t>
            </a:r>
            <a:endParaRPr lang="de-DE" sz="1600"/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1835150" y="6092825"/>
            <a:ext cx="345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Source: Goldman Sachs Commodities Research</a:t>
            </a:r>
            <a:endParaRPr lang="en-US" sz="10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63713" y="1773238"/>
            <a:ext cx="6796087" cy="3887787"/>
            <a:chOff x="1139" y="1253"/>
            <a:chExt cx="3056" cy="2101"/>
          </a:xfrm>
        </p:grpSpPr>
        <p:pic>
          <p:nvPicPr>
            <p:cNvPr id="25907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1" y="1253"/>
              <a:ext cx="3054" cy="2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05" y="1868"/>
              <a:ext cx="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05" y="1868"/>
              <a:ext cx="5" cy="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9082" name="Rectangle 10"/>
            <p:cNvSpPr>
              <a:spLocks noChangeArrowheads="1"/>
            </p:cNvSpPr>
            <p:nvPr/>
          </p:nvSpPr>
          <p:spPr bwMode="auto">
            <a:xfrm>
              <a:off x="1140" y="1253"/>
              <a:ext cx="3055" cy="21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GB"/>
            </a:p>
          </p:txBody>
        </p:sp>
        <p:sp>
          <p:nvSpPr>
            <p:cNvPr id="259083" name="Rectangle 11"/>
            <p:cNvSpPr>
              <a:spLocks noChangeArrowheads="1"/>
            </p:cNvSpPr>
            <p:nvPr/>
          </p:nvSpPr>
          <p:spPr bwMode="auto">
            <a:xfrm rot="16200000">
              <a:off x="925" y="2203"/>
              <a:ext cx="52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800"/>
                <a:t>billion metric tons</a:t>
              </a:r>
              <a:endParaRPr lang="de-DE" sz="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6056313" cy="742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Real GDP Growth and Trend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</p:txBody>
      </p:sp>
      <p:pic>
        <p:nvPicPr>
          <p:cNvPr id="567300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 t="16528" b="10744"/>
          <a:stretch>
            <a:fillRect/>
          </a:stretch>
        </p:blipFill>
        <p:spPr bwMode="auto">
          <a:xfrm>
            <a:off x="1538288" y="1320800"/>
            <a:ext cx="7059612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1" name="Text Box 5"/>
          <p:cNvSpPr txBox="1">
            <a:spLocks noChangeArrowheads="1"/>
          </p:cNvSpPr>
          <p:nvPr/>
        </p:nvSpPr>
        <p:spPr bwMode="auto">
          <a:xfrm>
            <a:off x="6211888" y="5514975"/>
            <a:ext cx="200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/>
              <a:t>Source: IMF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8913" y="31924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8913" y="31924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1835150" y="5876925"/>
            <a:ext cx="473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Source: FAO Food Price Index, USDA, Goldman Sachs Commodities Research</a:t>
            </a:r>
            <a:endParaRPr lang="en-US" sz="800"/>
          </a:p>
        </p:txBody>
      </p:sp>
      <p:pic>
        <p:nvPicPr>
          <p:cNvPr id="31130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916113"/>
            <a:ext cx="7056438" cy="3817937"/>
          </a:xfrm>
          <a:noFill/>
          <a:ln>
            <a:miter lim="800000"/>
            <a:headEnd/>
            <a:tailEnd/>
          </a:ln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1835150" y="1700213"/>
            <a:ext cx="6408738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1763713" y="1268413"/>
            <a:ext cx="48974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71463">
              <a:buClr>
                <a:schemeClr val="accent1"/>
              </a:buClr>
              <a:buFont typeface="Wingdings" pitchFamily="2" charset="2"/>
              <a:buNone/>
              <a:tabLst>
                <a:tab pos="271463" algn="l"/>
              </a:tabLst>
            </a:pPr>
            <a:r>
              <a:rPr lang="en-GB" sz="1600" b="1"/>
              <a:t>Yield Relative to Demand</a:t>
            </a:r>
          </a:p>
        </p:txBody>
      </p:sp>
      <p:sp>
        <p:nvSpPr>
          <p:cNvPr id="3113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08150" y="425450"/>
            <a:ext cx="3086100" cy="728663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accent2"/>
                </a:solidFill>
              </a:rPr>
              <a:t>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274638"/>
            <a:ext cx="71247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Commodities &amp; Agriculture</a:t>
            </a:r>
            <a:r>
              <a:rPr lang="en-GB" sz="2800">
                <a:solidFill>
                  <a:schemeClr val="accent2"/>
                </a:solidFill>
              </a:rPr>
              <a:t>: Just how ‘recession proof’ – what can history tell us?</a:t>
            </a:r>
          </a:p>
        </p:txBody>
      </p:sp>
      <p:pic>
        <p:nvPicPr>
          <p:cNvPr id="570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1447800"/>
            <a:ext cx="7335837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100888" cy="960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Global Consumption and Demand of Bananas and Fresh Fruit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</p:txBody>
      </p:sp>
      <p:pic>
        <p:nvPicPr>
          <p:cNvPr id="590853" name="Picture 5" descr="Banana%252520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5343525"/>
            <a:ext cx="5905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277100" cy="742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98021" name="Picture 5" descr="cartoon_bana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61975" cy="1076325"/>
          </a:xfrm>
          <a:prstGeom prst="rect">
            <a:avLst/>
          </a:prstGeom>
          <a:noFill/>
        </p:spPr>
      </p:pic>
      <p:pic>
        <p:nvPicPr>
          <p:cNvPr id="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6" name="Picture 42" descr="banan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6237312"/>
            <a:ext cx="1580455" cy="3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farm5.static.flickr.com/4128/5127279893_8de7bc35f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3140968"/>
            <a:ext cx="2827040" cy="1880486"/>
          </a:xfrm>
          <a:prstGeom prst="rect">
            <a:avLst/>
          </a:prstGeom>
          <a:noFill/>
        </p:spPr>
      </p:pic>
      <p:pic>
        <p:nvPicPr>
          <p:cNvPr id="19460" name="Picture 4" descr="http://www.gaytrips.co.uk/EurosC-73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1124744"/>
            <a:ext cx="1746908" cy="1080120"/>
          </a:xfrm>
          <a:prstGeom prst="rect">
            <a:avLst/>
          </a:prstGeom>
          <a:noFill/>
        </p:spPr>
      </p:pic>
      <p:pic>
        <p:nvPicPr>
          <p:cNvPr id="19462" name="Picture 6" descr="http://i.telegraph.co.uk/multimedia/archive/00429/travel-graphics-200_429798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1124744"/>
            <a:ext cx="1440160" cy="1080120"/>
          </a:xfrm>
          <a:prstGeom prst="rect">
            <a:avLst/>
          </a:prstGeom>
          <a:noFill/>
        </p:spPr>
      </p:pic>
      <p:pic>
        <p:nvPicPr>
          <p:cNvPr id="19464" name="Picture 8" descr="http://thebusinesssavers.org/wp-content/uploads/2011/01/Sales-dollars-are-what-helps-an-individual-to-grow-their-revenue.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260648"/>
            <a:ext cx="1645940" cy="1762781"/>
          </a:xfrm>
          <a:prstGeom prst="rect">
            <a:avLst/>
          </a:prstGeom>
          <a:noFill/>
        </p:spPr>
      </p:pic>
      <p:pic>
        <p:nvPicPr>
          <p:cNvPr id="19466" name="Picture 10" descr="http://www.jaunted.com/files/6193/AirplaneVolcan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4077072"/>
            <a:ext cx="2437193" cy="1728191"/>
          </a:xfrm>
          <a:prstGeom prst="rect">
            <a:avLst/>
          </a:prstGeom>
          <a:noFill/>
        </p:spPr>
      </p:pic>
      <p:sp>
        <p:nvSpPr>
          <p:cNvPr id="16" name="Up Arrow 15"/>
          <p:cNvSpPr/>
          <p:nvPr/>
        </p:nvSpPr>
        <p:spPr>
          <a:xfrm rot="19100012">
            <a:off x="3539776" y="209818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4907928" y="2170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17"/>
          <p:cNvSpPr/>
          <p:nvPr/>
        </p:nvSpPr>
        <p:spPr>
          <a:xfrm rot="2524912">
            <a:off x="6073717" y="1972834"/>
            <a:ext cx="484632" cy="11621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76256" y="3068960"/>
            <a:ext cx="2016224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FLYING HAS RESUMED BUT THE IMPACT OF THE ECONOMIC CRISIS GOES ON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100888" cy="960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200" b="1">
                <a:solidFill>
                  <a:schemeClr val="accent2"/>
                </a:solidFill>
              </a:rPr>
              <a:t>Global Production of Fresh Fruit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</p:txBody>
      </p:sp>
      <p:pic>
        <p:nvPicPr>
          <p:cNvPr id="5929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1347788"/>
            <a:ext cx="7537450" cy="431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013575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Global Banana Production and Consumption 2003-2007</a:t>
            </a:r>
          </a:p>
        </p:txBody>
      </p:sp>
      <p:pic>
        <p:nvPicPr>
          <p:cNvPr id="566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498600"/>
            <a:ext cx="4705350" cy="2008188"/>
          </a:xfrm>
          <a:noFill/>
          <a:ln>
            <a:miter lim="800000"/>
            <a:headEnd/>
            <a:tailEnd/>
          </a:ln>
        </p:spPr>
      </p:pic>
      <p:pic>
        <p:nvPicPr>
          <p:cNvPr id="566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863" y="3775075"/>
            <a:ext cx="4484687" cy="2403475"/>
          </a:xfrm>
          <a:prstGeom prst="rect">
            <a:avLst/>
          </a:prstGeom>
          <a:noFill/>
        </p:spPr>
      </p:pic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6443663" y="1712913"/>
            <a:ext cx="238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Exports</a:t>
            </a:r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auto">
          <a:xfrm>
            <a:off x="1611313" y="4659313"/>
            <a:ext cx="249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013575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Global Banana Production Import Averages  2002- 2006</a:t>
            </a:r>
          </a:p>
        </p:txBody>
      </p:sp>
      <p:pic>
        <p:nvPicPr>
          <p:cNvPr id="604168" name="Picture 8" descr="cheesei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575" y="1971675"/>
            <a:ext cx="626903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100888" cy="960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Global Consumption and Demand of Bananas and Fresh Fruit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GB" sz="2400"/>
          </a:p>
        </p:txBody>
      </p:sp>
      <p:pic>
        <p:nvPicPr>
          <p:cNvPr id="654340" name="Picture 4" descr="Banana%252520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5343525"/>
            <a:ext cx="5905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013575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b="1" i="1"/>
              <a:t>Geographical distribution of bananas imported in the European Union, 1990-2007</a:t>
            </a:r>
          </a:p>
        </p:txBody>
      </p:sp>
      <p:pic>
        <p:nvPicPr>
          <p:cNvPr id="620548" name="Picture 4" descr="patter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263" y="1790700"/>
            <a:ext cx="6532562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1874838" y="6065838"/>
            <a:ext cx="4651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sz="1200" u="sng"/>
              <a:t>Source</a:t>
            </a:r>
            <a:r>
              <a:rPr lang="en-GB" sz="1200"/>
              <a:t>: UNCTAD Secretariat from COMTRADE statistics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115175" cy="1033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Recession and Bananas: What does Economic theory tell us?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75" y="1600200"/>
            <a:ext cx="708342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/>
              <a:t>Income Elasticity of Bananas in Europe =0.6</a:t>
            </a:r>
          </a:p>
          <a:p>
            <a:pPr>
              <a:buFontTx/>
              <a:buNone/>
            </a:pPr>
            <a:r>
              <a:rPr lang="en-GB" sz="2400"/>
              <a:t>	</a:t>
            </a:r>
            <a:r>
              <a:rPr lang="en-GB" sz="2400" i="1"/>
              <a:t>A measure of responsiveness of demand for a good to change in income of people</a:t>
            </a:r>
          </a:p>
          <a:p>
            <a:pPr>
              <a:buFontTx/>
              <a:buNone/>
            </a:pPr>
            <a:endParaRPr lang="en-GB" sz="2400" i="1"/>
          </a:p>
          <a:p>
            <a:r>
              <a:rPr lang="en-GB" sz="2400"/>
              <a:t>Price Elasticity of Demand = 0.4</a:t>
            </a:r>
          </a:p>
          <a:p>
            <a:pPr>
              <a:buFontTx/>
              <a:buNone/>
            </a:pPr>
            <a:r>
              <a:rPr lang="en-GB" sz="2400"/>
              <a:t>	</a:t>
            </a:r>
            <a:r>
              <a:rPr lang="en-GB" sz="2400" i="1"/>
              <a:t>A measure of how responsive the demand is to price change</a:t>
            </a:r>
            <a:endParaRPr lang="en-GB" sz="2400"/>
          </a:p>
        </p:txBody>
      </p:sp>
      <p:pic>
        <p:nvPicPr>
          <p:cNvPr id="593926" name="Picture 6" descr="greenspan_bernank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5314950"/>
            <a:ext cx="12382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115175" cy="1033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Recession and Bananas: What does History tell us?</a:t>
            </a:r>
          </a:p>
        </p:txBody>
      </p:sp>
      <p:pic>
        <p:nvPicPr>
          <p:cNvPr id="5724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450" y="1414463"/>
            <a:ext cx="7575550" cy="46355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4457700" cy="825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chemeClr val="accent2"/>
                </a:solidFill>
              </a:rPr>
              <a:t>The UK Position: GDP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8084" name="Picture 4" descr="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3" y="1530350"/>
            <a:ext cx="5629275" cy="4187825"/>
          </a:xfrm>
          <a:prstGeom prst="rect">
            <a:avLst/>
          </a:prstGeom>
          <a:noFill/>
        </p:spPr>
      </p:pic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4432300" y="5753100"/>
            <a:ext cx="4102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/>
              <a:t>Source: UK Office of National Statistics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1716088" y="496888"/>
            <a:ext cx="2122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solidFill>
                  <a:schemeClr val="accent2"/>
                </a:solidFill>
              </a:rPr>
              <a:t>Dietary Shift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1716088" y="3973513"/>
            <a:ext cx="7121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/>
              <a:t>  </a:t>
            </a:r>
            <a:endParaRPr lang="en-GB" sz="2400"/>
          </a:p>
          <a:p>
            <a:endParaRPr lang="en-US" sz="2400"/>
          </a:p>
        </p:txBody>
      </p:sp>
      <p:pic>
        <p:nvPicPr>
          <p:cNvPr id="3706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7050" t="22977" r="7413" b="11879"/>
          <a:stretch>
            <a:fillRect/>
          </a:stretch>
        </p:blipFill>
        <p:spPr bwMode="auto">
          <a:xfrm>
            <a:off x="1554163" y="1600200"/>
            <a:ext cx="8231187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3728" y="274638"/>
            <a:ext cx="656307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b="1" dirty="0" smtClean="0"/>
              <a:t>SOME OF THE IMPACTS OF THE FINANCIAL SITUATION IN EUROPE</a:t>
            </a:r>
            <a:endParaRPr lang="en-GB" sz="2800" b="1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3629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6" name="Picture 42" descr="banana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5949280"/>
            <a:ext cx="1868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hiquita0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6672"/>
            <a:ext cx="960107" cy="7200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051720" y="1844824"/>
            <a:ext cx="66247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en-GB" sz="2800" dirty="0" smtClean="0"/>
              <a:t>Greater emphasis on efficiency and effectiveness in purchasing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en-GB" sz="2800" dirty="0" smtClean="0"/>
              <a:t>Greater emphasis on food production from own resources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en-GB" sz="2800" dirty="0" smtClean="0"/>
              <a:t>Changing consumer purchasing habits and styles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impact in Europe is not uniform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2"/>
            <a:ext cx="7277100" cy="10566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2800" i="1" dirty="0" smtClean="0"/>
              <a:t>RETAIL FIGURES FOR EUROPE – COMPARISON DECEMBER 2010 TO DECEMBER 2009</a:t>
            </a:r>
            <a:br>
              <a:rPr lang="en-GB" sz="2800" i="1" dirty="0" smtClean="0"/>
            </a:br>
            <a:r>
              <a:rPr lang="en-GB" sz="1800" i="1" dirty="0" smtClean="0"/>
              <a:t> (</a:t>
            </a:r>
            <a:r>
              <a:rPr lang="en-GB" sz="1800" i="1" dirty="0" err="1" smtClean="0"/>
              <a:t>Eurostat</a:t>
            </a:r>
            <a:r>
              <a:rPr lang="en-GB" sz="1800" i="1" dirty="0" smtClean="0"/>
              <a:t> Figures)</a:t>
            </a:r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Volume of retail sales fell by 0.6% in Euro area and 0.4% in European 27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Total food, tobacco and drink sales fell by 1.1% in Euro area and 1.2% in European 27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Greatest falls in </a:t>
            </a:r>
            <a:r>
              <a:rPr lang="en-GB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Malta, Rumania and Spain </a:t>
            </a:r>
            <a:endParaRPr lang="en-GB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Increases in </a:t>
            </a:r>
            <a:r>
              <a:rPr lang="en-GB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Poland, Latvia and Estonia</a:t>
            </a:r>
            <a:endParaRPr lang="en-GB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6" name="Picture 42" descr="banana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5949280"/>
            <a:ext cx="1868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http://t2.gstatic.com/images?q=tbn:ANd9GcTe4SrW0SEYBAV7SoQf2pqQtcoh3xt085-hQyBCkOTSxGcE27O0LA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04664"/>
            <a:ext cx="702568" cy="810656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 rot="19728919">
            <a:off x="1615455" y="2967073"/>
            <a:ext cx="6745259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understanding your market,</a:t>
            </a:r>
            <a:r>
              <a:rPr kumimoji="0" lang="en-GB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as always, is important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260648"/>
            <a:ext cx="7277100" cy="5525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i="1" dirty="0" smtClean="0"/>
              <a:t>MASLOW TRIANGLE OF NEEDS (1943)</a:t>
            </a:r>
            <a:endParaRPr lang="en-GB" sz="2800" i="1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6" name="Picture 42" descr="banana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3545" y="6165304"/>
            <a:ext cx="1580455" cy="3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Maslow%27s_hierarchy_of_need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764704"/>
            <a:ext cx="60486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87824" y="3068960"/>
            <a:ext cx="4572000" cy="107721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en-GB" sz="3200" dirty="0" smtClean="0"/>
              <a:t>security of the supply of food, water and energy </a:t>
            </a:r>
            <a:endParaRPr lang="en-GB" sz="3200" dirty="0"/>
          </a:p>
        </p:txBody>
      </p:sp>
      <p:pic>
        <p:nvPicPr>
          <p:cNvPr id="1026" name="Picture 2" descr="http://t2.gstatic.com/images?q=tbn:ANd9GcRC6O7qwO2XJIttuKPSqDYw_sOWyDY4eA4WRNsVOx8LFCFXUX6YA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04664"/>
            <a:ext cx="95758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noFill/>
          <a:ln>
            <a:solidFill>
              <a:srgbClr val="33CC33"/>
            </a:solidFill>
          </a:ln>
        </p:spPr>
        <p:txBody>
          <a:bodyPr/>
          <a:lstStyle/>
          <a:p>
            <a:r>
              <a:rPr lang="en-GB" sz="4000" dirty="0" smtClean="0"/>
              <a:t>SECURITY ISSUES</a:t>
            </a:r>
            <a:endParaRPr lang="en-GB" sz="4000" dirty="0" smtClean="0"/>
          </a:p>
        </p:txBody>
      </p:sp>
      <p:sp>
        <p:nvSpPr>
          <p:cNvPr id="31748" name="Content Placeholder 11"/>
          <p:cNvSpPr>
            <a:spLocks noGrp="1"/>
          </p:cNvSpPr>
          <p:nvPr>
            <p:ph sz="half" idx="1"/>
          </p:nvPr>
        </p:nvSpPr>
        <p:spPr>
          <a:xfrm>
            <a:off x="2771800" y="1600200"/>
            <a:ext cx="5687988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FOOD</a:t>
            </a:r>
          </a:p>
          <a:p>
            <a:r>
              <a:rPr lang="en-GB" sz="3200" dirty="0" smtClean="0"/>
              <a:t>ENERGY</a:t>
            </a:r>
          </a:p>
          <a:p>
            <a:r>
              <a:rPr lang="en-GB" sz="3200" dirty="0" smtClean="0"/>
              <a:t>WATER</a:t>
            </a:r>
          </a:p>
          <a:p>
            <a:r>
              <a:rPr lang="en-GB" sz="3200" dirty="0" smtClean="0"/>
              <a:t>FINANCIAL</a:t>
            </a:r>
          </a:p>
          <a:p>
            <a:r>
              <a:rPr lang="en-GB" sz="3200" dirty="0" smtClean="0"/>
              <a:t>POLITICAL</a:t>
            </a:r>
          </a:p>
          <a:p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   and more</a:t>
            </a:r>
            <a:endParaRPr lang="en-GB" sz="32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CAAB-367F-47FF-ADCB-021C04A323A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080" name="AutoShape 6" descr="data:image/jpg;base64,/9j/4AAQSkZJRgABAQAAAQABAAD/2wBDAAkGBwgHBgkIBwgKCgkLDRYPDQwMDRsUFRAWIB0iIiAdHx8kKDQsJCYxJx8fLT0tMTU3Ojo6Iys/RD84QzQ5Ojf/2wBDAQoKCg0MDRoPDxo3JR8lNzc3Nzc3Nzc3Nzc3Nzc3Nzc3Nzc3Nzc3Nzc3Nzc3Nzc3Nzc3Nzc3Nzc3Nzc3Nzc3Nzf/wAARCACwAJ4DASIAAhEBAxEB/8QAHAAAAgMAAwEAAAAAAAAAAAAAAAYEBQcBAwgC/8QARxAAAQMDAgQDBgEJBQQLAAAAAQIDBAAFEQYhBxIxQRNRYRQiMnGBkSMIFTNCUoKhscEkYnKS4TVzovAWJUNFU5OywtHS8f/EABkBAQADAQEAAAAAAAAAAAAAAAABAgMEBf/EACQRAQACAgICAgEFAAAAAAAAAAABAgMRITESQQQiURNCgZGh/9oADAMBAAIRAxEAPwDcaKKKAooooCiiigKKT7txL0zZ7+5ZbjLcYkNcocWplRbSSMgFQ9CN8Y3601RJTEyO3IiPNvMOJ5kONqCkqHmCOooO6iiigy3jxqK9WC22o2WU7ED7y/Ffa6+6kcqc+uVH930qfwZ1jJ1Xp95FzX4lwguBDjmAPESRlKjjvsQflnvV9xFsDWpNI3CAtBU6Gy6wUp5lB1IJTgeu4+prIfycHVDUd1aB9xcNKiMdwsY/maD0HRRUK8XGPabbKuEwkR4rSnXCOuEgnb17D1NBEu+qbFZZseHdbpGiyZH6NtxeCR0yfIZ7nAq3BBAIOQe4ryMoXPiDrdam0FUq4yOgBIZR03/upSB9q9aRWgww2yCVBtATk98DH9KDuooooCiiigKKKKAooooCiiigzTihwxb1av8AOdsdRHuqUBKufPI+B0Cj2I6Z+/TZA0JedU8PdQRbLeoEoW6W+GvCdSeVKlEDnbX0O5GcHB9DvXoqvhxCV45khQBzgjO9B9D4ayDinxKvukdVR4NuREci+zJdUh1skrJJG5BGOm2POnW78RNK2a5G3XC7NolJVyuIQ2tfhnb4iAQOtZtxfdjK15pW4pWw9GcCUKwob4cBPNnthY6+tETOjTpLjDYL4lEe7K/NUwjBD6vwVH0X2/ex9av9GaFs+kX5r9pDpVMUDlxfN4aBuEJ9PU5J89qyDVnDiMtLs2zPIirB96O8oJbUc7BJPw9eh2+VQdJa91JoGSi23eO+/bknHsr4IUgebSj29N0n060VpkreOHpmsd/KH1C5Ft0Gwx18vthL0ghWD4aSAlJ9CrJ/drQtM6vsWqGuezz23XAMrYV7riPmk7/UbVVa54dWrWc2FLnPvsOxxyKLPL+IjOeUkj54PqaLq/gxpBnT2m2rg8CZ9ybQ65zpwW0HdKB375Pr8q0TFfEdpuOw2wynlbbQEISOwAwBXZQFFcEgUr6r17p7SwWi5TgqSBn2Vgc7p2zuOg/eIoGmilvRWtLTrKK+/avHQphQS61IQErTnodiRg47GmSgKKKKAooooCiiqfUupLXpiEmZepXs7C3A2khClkqIzjCQfI0FxXBGaULfxN0bPOGr9GaOCcSQpn/1ACmSHc4E3Hsk6M+Tt+E8lX8jQYbxKhnRnEuPf24vPb7h7zh5cgLIw4BnOFdFjGOvzqFxdQldttNwaUlaUOqAVzZ5gpIUD6/DnNa3xVsLeoNF3BgtqXIjtmTH5RkhaATgfMZH1rF5Mj87cIkqwpS4LiG1AZOyVYBP7qhRjkj7VsteKssO6UgqS4f7TIbXgAgKHIon+Kk/8ili6wb/AKS/s81CLnZubHI6kuMn77tq9Rj5mpmtJJl6C0y8okqOUkq6kpRy/wDtrWHAFFYUAQcgg9xRj5fpxH8sYt1rtV3kpkabuy7RcEnKIstwjc/+G6nf6YzTG1eOK+nfDYHtc1hKvdV4KZaVAducAkD0yD8qiX226Lnz5DPjSLO+28pkvBjEdbiTggdv4p61bWeNrbTjYftCkajtoAKDGfy4kdAAPi+gCk0b1tPoSuKnEK3NCTcrIyxGCgFKegOoSc9slW1bXpq5rvFhgXN2P7OuUwh1TROeTmGcZxvWWniBpPUcaBC1qxcIZjP+P4clolp5QyAFcoJIHNnGMbb+R0WHrPS0otoi3+2KUpOUoElAOMeRO3yo1ggcSuIt1/PLmk9HxnlXEq8J2QhIUsEjJS2OxAO6j09MZqFYuBSXkJkalu7ynnAFOMxQMhR3OVqzn54rV7YzYZMx+42tu2uy1+69JjJQpZz2Uob9h18qtcCgqdM6atWl4HsVmihhonmWSSpTivNSjuf6dqt6KKAooooCiiigKXdbaQgaytiINxW80G1+I04yRlKsEdxuN+lMVFBjQ4A24f8Afsv/AMhH/wA1OsnBOJZ7xDuUe/TPFivJdSEsoTnB6Z9elavRQdT7YdjrbWkKC0lJSRscjFeWLItTOkdXwVq3aLSggDYficp/kmvTN7vtrsUcP3ifHiNn4S6vBUfIDqfpXmN6bFSvVrVvjyVxbk4RBUhlRBQH+YE53Hu0VtG4Tr6yqRoDSTCCAp15SBnzJI/rTxqadIcu1vsNvlrjPzC446+2AVttpBOwPckfwpTZiajkx9PRIGlLs8zaVJdX7RHU14rhORgnokf/ALTDG0jr676iN3XEg2bmY9nSqQsOlpGckhIzlROevnRjOOZn+19Cs0GJakW0MpdijPOl8BfiKO5Ks9ST/pUFOlokN4yLHIkWl9RyfZl5bJ9UK2P8PpV6vh8pbLjsPVV0VeG0/pXVpLJV5FrlwE58qgWSY/LirbnNpauEZ1UeW0k5CXEnfHoRgj0NQxyUvj5mUe3avuS76dM6kgwrotLXiiQlnKVI6jmSrocjtncj519cQoGhbRp/85XOwQkz5KD7LGYKmi4vrk8hG2+ScdDjyqPZYod4oONxnkviRDSqY2rcsBBHLg9AFDfHXqfKrF7h1L1TrqZe9WqAtzSwiFDQ4CXG0nbmx0SdyQNyVHpUunHMzyq/yfdNy4rUzUT4LMeYjwo7P7aQrJX16ZGB9frsvMAnJ2A6k9q6XIiFQlRGlKjtlvw0ljCC2MYHL5Y7UiXPhNbbgysPX7UK3CnlC3Z3iYHcYI3FGpuf1LYo8oRH71bm5CujS5TYWe3QnNWTbqHUhTa0rSeiknINYDfuBV1YWpVhuUeW1j9HIBaWPTbKT89qcODGkdS6VM9u+rQ3DdALUZLwcwvurbYbbde3Sg1GiiigKKKKAooooCuiZIbiR3ZL6+RppClrV5JAyT9qiX69W+w2x64XSQliM0N1KGST2AHcnyFZ+/P1jrRD3soZ05YX2VpbcltpckSUqTj4T8Ix322OxVQjlQ6IaY1tf7vq2/RUy2fG8GDFke8hoDBzjpsOUY7kqNaYuY+UhCV8iBsEIHKB6bUtaIsatPaYiW90J8dIUt/lVkFZJzg+mw+lVOsr3cjfLfYNNOOIuiyHnXPdLTTXT8RJByO/b65xXPNptbUOytK0ruY5OwccyPxFnH941IXcJLiCjmSAdspGDWZrvPEO0vBubYo13bKSA7CBBJ8zjp8ikelVc7Xet3ipELSjkfmACVLjOuKT98A/UfeoitvUrTek9x/jV03KHaEuz7lJRGjNIUVuOHA+Q8z6Dc1m8RrVWoVXXVWn3WWkzZhWzbJaAn2hpKEoStJPRRCcHcA460vK0LrPVSlzb/LSw4BlpuUvP0CE7IH0+lPVmuWorQzHiX7T39kSEtNzLV+K2gDAHMgHmSMY3/h1q9Z8Y1HLHJWMk7tGoQOF+prHE1DcI11jPWm+THsOJkklCl5xygndPoD5nc7Cto2pMuunrPqiMuNfIKH3ENnw5A911seixv8A0qu4F3KbctDNme+t5UeQthtS9yEJCSBnvjJG/bFaVncbYWp4TpolFFFWQMVxgeVc0UHyVhIJVsBuc9qp7rqywWhtS7jeILIT+qXwVH5JGSfoKStcRLfeLu6zddQ3kw0EJVbYaUttjzClfrdO+eu1RbG5pfTjITZtNoLwBzIlKStwnH7RBOPQYHpUxWZFpI4w6fKuS2Q7rclFXKn2aIcL88EkdPlVXJ4h63ubiEac0NKbQonD01CyDjr+ykbgj4jVyxrp1rCRbGEt/stuFP8ASmKy6mg3d8MNtutyMFXKtPXHXBHzqZrMDOLJxauUHUsm268Yh2xuO0ecMtLUsOe7yp2UodCT9KYIfGXScyazEZXN53nUtoUqNhOVHAPXON/KlTTTDFx47aiRcI7MltLb2EPNhQ90tgbH0qHxlj26061006ywxDjJAcdLTISMB3ckJG+wqqNnjXVqjXLXOlhciXoqW5TnsixltxbaUqSSOnf/AIcd6ulrU4srWcqPesd19xQYvV7tkuyQpDabTIUtD7iwA8hYSFAox7oPLj4uh6Z6ata7lEu0BmfAeS7HeTlKgdx5g+RHQjzrDLt1/G1z+Ur5eeMUhWuZC0/qfU9yv02NFEqU2mMt1WVrbSD8IGVcu6Rtt7vpVjxSnybdoqa5EdcadWttrnbWUlIKsnBH+HH1NU1j4U2FEdqRPdlzFOtpXyqWEJ3AP6u/fzqtda3LS+5tERHS/PEDSZAze4/+Rz/6VJh6001MPIxfIWSeXC3OTr0xz4z9K+4Gk9PW9spi2eEAepU0FqP1Vk1YJttuSytpFviJaXupAYThXzGKr9F48/eney81IaQ7HcbdaVulxshST9RtUmNIcjuBbfTuOxpeRpmJDntzbMpVuVzgvssfoX053Cm+gOM4UMEHfer9hvxnktlQSVHGcVG9TwmeY+yHq+RdY9lF201F8WRGeCpMPAPtDPKQpPnncEEb7d+lffCS3RbdoG1IiOh0PteO44EcvMtZyft8Of7oplhRUxEKHPzEnJ2xSLwrvTMy7altdqTzWaHL54bgThKQskqSNvh5gSPQ+WK6671y8+8xNuGjUUUVKoooooM31/FSzeUPI6yGgpQx3G38sUs08cSW/wAOC7g5Cloz23AP9KR62pPCBV/odQTqJkHPvocSPtn+lUFW+kXksaihKX0KlIHzUkj+tWt0KjRSQnjvqQJG3JIPX++3Uf8AKMbZTK0+8pAyfaErI6lILZA/4lfepOjATx31KoDICH8/5m6sfygrUJelolySjK4UnlUR2Q4MH+KUVj6V/cuGdO2NVkdt8a3MtQJTQ5kIQAVAjYk9cjqCScEUkad0jq7Sl+Q3a5kZ+zuvBT4cWACnpug7hWD+rnoO1Omh5ft2kLQ/1JiIScjG6MoP8U1d9CMfauOLTE6el4VtESzviVq+3ezzNLsxXp019AbKWxs24SCkdyVAhJwB5b1Dses9SxbdDtrGi5rpjR0NBag4jm5UgZ3Tt06Zr40DItsPiFf4z0liTKkuqVDkp5Tz+8SpIV2OCNh+yfrqfXp0qbarHjpWsTefKJIzeub2wEm56JujaSrHMwSs/wCXl3+4qYxxCtHP4c2LdIDoCSpMqEoYz/hz/Sm0bdK5ClDopQ26A1Xdfwv42j2+UqC0BaTlKgCD5irK1w/FWHln3UK2A7kVXf61JkXuDpqxPXK7yEsx0klIPxLP7KR3J8qnHG7IzzMULfGC7umLb9K291Tc++SEslSM5bZ5gFE4PfpjuOam7SmnYWl7MxbLcn8JsZU4oDmcUeqlY7ms04cRpmt9bzNc3WOtqGyC1bm1DYfq7HvyjOSNuZR8q2SupwCiiigKKKKBU4ht81maXn4JCdseYVWeVo/EH/YSf9+j+SqzitsfSJFdsR4xpbD46tOJX9jmuqgdemauJNlS3C/KBu6FAASoilt8gyCVIbXv9jWhaxtCb5pe524pBU9HUG89lgZQfooCsjuFzag8T9J3VxKOV2M3HeKTgk5WzzK89ik+oArdQeXHMenXNYwzv3Esh4MTfH0iqMoYVEkrRg7bKwrH8TUDi1qJ/DOmbOpa5kvHjpZJ5uU/Cjb9rOT6Y86XNPaxi6PVqJhptU2U/NPs/L+jVgqAUo56bjYdfPvU+0wZFktdz1hf0c93dSpxkO9WyrYH0JJHyG3c1zxj+8zLqyZ4rjiI7lTWWLGOoodnbCnI1rbekSnG3FJUt8I95SVDBHKoISnf9XPerrTz9wlf9HQm9XVr84NynHSJal4LavcwF83Ty6HFVlhI0xoidepIHtt0BZjJUMkpOd/lupXyCfOp+joxRddLc6sFFofdAB65cXsfoa0lxze0b1JydZ1JHRzwL/46x/2dwioUlX7yAkp7djUcazvduBbvWl5Digfdetq/FbV9DuPqc1fYx0rjzx96rNKz6Z0+blr7cM3yRNspmQ7a8zLWD4cecfDwc7FWM7d/OlnS+mJOuNT3B7XMpUk2lTaGoTB5WPfTzbdDjAGcbnuala1eXEsonNLKFQ5LL5KRuUhYBHyIUc/KmawONwOJtzgM5DE21R5TalHHMUEpOBjckKyT2xU1rFem9M2TLzbo8RIzESM1HjMtsstJCENtpASkDoAB0Fd1cDYVRXLWOnrVdk2u5XWPFmKSFBt4lIwenvEco6edWaL6ivht1DiAttQUhQyFJIII86+6AooooFjiD/sNP+/R/JVZxWn63iqk6efUnOWSHceYHX+BNZh3xnNa4+kSKKKOnWtEE7iMwv2WFLbyC04pHMkfDnBBz8xWqW/Xlh1TZ4tlEyQbndIgYcbisLUpha0cqiVAbAHJz2G/SlO5RI86C/Gl/oVp945xjfIOe2CM1Y/k7uJQ3qGEjwnUMPtqRISkZWFBY69cfhg49TWV+JNbRdIWC025stm3pbvEIhEvxk5cbcx8Sc9EqGSkjYg+m1VrCSvUmoY2mIboTHYV4890KACcDcE9NgfuR5U68bLrb7JbYspMRKr48S3DkJJStpI+Ikj4gMj3TkZINI0fRtxjaLlssOJTdZykuyedZ95sZPh588nfpuSM1mwtWK28plWa8lsXS2e3RlD83x3BDt6MYC1DdxwegASkfWrx6TF0vqKPIuDchERFnaiNvBorHOCPd5gOuBVBeXmbrctJWiIw3HY8Np1TLZ2QpZGRv12TnJ397etK1AqSbPNEKL7U+tpSW2dsKJ23zsQM5x6VClp1qNJEKXHnxWpUR1LrDqeZC0nYj/nt2Nd9ItgRq6FZY9ug2eDDDCcFyY+VFxWSSeVPnnv5VYMWjWjii47qGKkhX6NuEFox9gaMpxxvW3Gsr8xHLtlct8yUJMVReVHRzFpBykKxjff5Y+dTNP3B2PfOHlyloea9ttjttWlYweZBwCQd9zg/b1rrs1rvzN9/OF9mwnyiMpltLDZQoZUFb7DyNWvFGHLi6Jtl0QD7Rabg1LCsDLaebbqD3Kf9al0YZ1PjDUx0xSxrPQtk1cx/1lHKZSUcjUto8riBuceRG52Pn260xxnkSI7TzZBQ4gLSQc5BGRXbR0vNLVy1Twi1EmDIeck20qKkslR8GQ3ndSM/Crzx0PXI6+hdP3mHf7RFudvc548hAUnPVJ7pPqDsfWq3XGj7frG1iFcAptTagtmQ2BztnvjPYjqPl5VK0np6NpexRrRDcccaYz77h95RJyTt03PSguaKKKD5cQlxtSFgKSoYIPQiso1JaFWe4qaAUWHPeZUe6c9PmOn2PetZqFdbTCu0VUaez4jZBHxFJTkYyCNxVq20MJuGo7TAUpD8tJcScFtv31A+RA6fXFQYF2v+o1qa0rYHpA6F90YQPmchI+qq2O3cM9HW9SFtWOO6tAxzSCp3PqQokZ+lNbbTbSAhpCUITsEpGAPpUzeZGKWjhNqG9lt3WF5LEYkKMOKoKPyJHujvuOatV05piz6ZhmLZoTcdCsFxQ3W4R0KlHc9T8s7Vc0pcRdbRdF2f2hwJemv5RFj82OZXdR78o7/MDvVN7ETiXpFnV8NhqPOEW7xOZ6ESvAJPLnI6490e8Oh86VbUdYxnvZL/AKbkvKSQPbIKkLSv1Izj7Y+Qpf4JxLxqHXUjUs9x11DDa/GkObhbixgIHlgHOBsAANsivQPKKKXpW8al5ZuN8bt3EydcJDDkr2Z1xlttlYzlKSgb+Q3pkZ1Lra5qC7PpF3wVHAU4y6oZ/wAWUgVq+tdWWPRMdqVcI5W/IUQ00w0OdzGOY5OBtkdTTDbpjFzt8abGUVMSWkvNKIIJSoAj+BoTjrPcMO9h4tSmkratLLCVbgZjpVjyIUvP3qdBPGeFyBuBFU2nq2oxMK+ZCgf41toAHSod3uMe02yVcJauViM0p1Z74A7evaiYrWOoUmjJ2p5zLw1XZItudRjw1sSErDvXPugq5cbdVGry6W2NdrdIt85BcjSEFt1GSMpPbI3pd4d63j63gSZLMN2IuO6G1trUFA5GQQQB69qbqLOllLMZpqO0AhCEhDaM9gNgPpXaDmsY/KIiXNCbRdojzyYsZakK8NZHhOHBSrY7ZwRn09RVtwm4mt6iabtF6cQ3eEJw24TgSgO48l+Y79R3ADUqK4SciuaAooooCiiigKKKKD5Ua8ta8fu+suI82FHaW+8iSqJGZQDhKEKIB36d1E+pr1MRmupEdpDqnUtoDitlLCQFK+ZoKnRum4ulbDGtcMZ5BzPOHq44fiV9+noAKvM0VwaDzHxjujl/4huw2z7kRSITQKtubPvH095R+1ek7ZDbgW+LDZSEtx2UNIA6AJAA/lWCS+GeoJPFB1wxHfzY5cTJVN90J8Mr5z3674xXoQUHNInGxp93hzcxHRzcqmluY7IDiST/AM+tPdRbnAZudulQZOSzJaU05jGeVQwcZ70GOfk2TGvAvcEnDwW08B5pwUn7HH3rbaQuG/DdrREmdJNxXMdkgNp/D5AlAOdxk5Oe9PtBDuluiXaA/AuEdL8V9PK42voof0+fUEVgOoODGpLddy7poplRAvxGHPHDbrWNwDnG4PcfPavRVFBWaabujVhgt31xDlySykSFo6FX02z542zmrOiigKKKKD//2Q=="/>
          <p:cNvSpPr>
            <a:spLocks noChangeAspect="1" noChangeArrowheads="1"/>
          </p:cNvSpPr>
          <p:nvPr/>
        </p:nvSpPr>
        <p:spPr bwMode="auto">
          <a:xfrm>
            <a:off x="155575" y="-509588"/>
            <a:ext cx="962025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1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082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16" name="Picture 42" descr="banana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1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1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1537" y="6093296"/>
            <a:ext cx="1652463" cy="3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www.gifs.net/Animation11/Food_and_Drinks/Fruits/Banana_musicia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60648"/>
            <a:ext cx="600075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277100" cy="742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98021" name="Picture 5" descr="cartoon_bana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61975" cy="1076325"/>
          </a:xfrm>
          <a:prstGeom prst="rect">
            <a:avLst/>
          </a:prstGeom>
          <a:noFill/>
        </p:spPr>
      </p:pic>
      <p:pic>
        <p:nvPicPr>
          <p:cNvPr id="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6" name="Picture 42" descr="banan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5949280"/>
            <a:ext cx="1868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4950" y="284163"/>
            <a:ext cx="7277100" cy="742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600200"/>
            <a:ext cx="71183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i="1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GB" sz="2400" dirty="0"/>
          </a:p>
        </p:txBody>
      </p:sp>
      <p:pic>
        <p:nvPicPr>
          <p:cNvPr id="598021" name="Picture 5" descr="cartoon_bana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61975" cy="1076325"/>
          </a:xfrm>
          <a:prstGeom prst="rect">
            <a:avLst/>
          </a:prstGeom>
          <a:noFill/>
        </p:spPr>
      </p:pic>
      <p:pic>
        <p:nvPicPr>
          <p:cNvPr id="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6" name="Picture 42" descr="banan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5949280"/>
            <a:ext cx="1868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CCFF99"/>
          </a:solidFill>
          <a:ln>
            <a:solidFill>
              <a:srgbClr val="33CC33"/>
            </a:solidFill>
          </a:ln>
        </p:spPr>
        <p:txBody>
          <a:bodyPr/>
          <a:lstStyle/>
          <a:p>
            <a:endParaRPr lang="en-GB" sz="4000" dirty="0" smtClean="0"/>
          </a:p>
        </p:txBody>
      </p:sp>
      <p:sp>
        <p:nvSpPr>
          <p:cNvPr id="31748" name="Content Placeholder 11"/>
          <p:cNvSpPr>
            <a:spLocks noGrp="1"/>
          </p:cNvSpPr>
          <p:nvPr>
            <p:ph sz="half" idx="1"/>
          </p:nvPr>
        </p:nvSpPr>
        <p:spPr>
          <a:xfrm>
            <a:off x="3131840" y="1600200"/>
            <a:ext cx="5327948" cy="4525963"/>
          </a:xfrm>
        </p:spPr>
        <p:txBody>
          <a:bodyPr/>
          <a:lstStyle/>
          <a:p>
            <a:endParaRPr lang="en-GB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CAAB-367F-47FF-ADCB-021C04A323A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080" name="AutoShape 6" descr="data:image/jpg;base64,/9j/4AAQSkZJRgABAQAAAQABAAD/2wBDAAkGBwgHBgkIBwgKCgkLDRYPDQwMDRsUFRAWIB0iIiAdHx8kKDQsJCYxJx8fLT0tMTU3Ojo6Iys/RD84QzQ5Ojf/2wBDAQoKCg0MDRoPDxo3JR8lNzc3Nzc3Nzc3Nzc3Nzc3Nzc3Nzc3Nzc3Nzc3Nzc3Nzc3Nzc3Nzc3Nzc3Nzc3Nzc3Nzf/wAARCACwAJ4DASIAAhEBAxEB/8QAHAAAAgMAAwEAAAAAAAAAAAAAAAYEBQcBAwgC/8QARxAAAQMDAgQDBgEJBQQLAAAAAQIDBAAFEQYhBxIxQRNRYRQiMnGBkSMIFTNCUoKhscEkYnKS4TVzovAWJUNFU5OywtHS8f/EABkBAQADAQEAAAAAAAAAAAAAAAABAgMEBf/EACQRAQACAgICAgEFAAAAAAAAAAABAgMRITESQQQiURNCgZGh/9oADAMBAAIRAxEAPwDcaKKKAooooCiiigKKT7txL0zZ7+5ZbjLcYkNcocWplRbSSMgFQ9CN8Y3601RJTEyO3IiPNvMOJ5kONqCkqHmCOooO6iiigy3jxqK9WC22o2WU7ED7y/Ffa6+6kcqc+uVH930qfwZ1jJ1Xp95FzX4lwguBDjmAPESRlKjjvsQflnvV9xFsDWpNI3CAtBU6Gy6wUp5lB1IJTgeu4+prIfycHVDUd1aB9xcNKiMdwsY/maD0HRRUK8XGPabbKuEwkR4rSnXCOuEgnb17D1NBEu+qbFZZseHdbpGiyZH6NtxeCR0yfIZ7nAq3BBAIOQe4ryMoXPiDrdam0FUq4yOgBIZR03/upSB9q9aRWgww2yCVBtATk98DH9KDuooooCiiigKKKKAooooCiiigzTihwxb1av8AOdsdRHuqUBKufPI+B0Cj2I6Z+/TZA0JedU8PdQRbLeoEoW6W+GvCdSeVKlEDnbX0O5GcHB9DvXoqvhxCV45khQBzgjO9B9D4ayDinxKvukdVR4NuREci+zJdUh1skrJJG5BGOm2POnW78RNK2a5G3XC7NolJVyuIQ2tfhnb4iAQOtZtxfdjK15pW4pWw9GcCUKwob4cBPNnthY6+tETOjTpLjDYL4lEe7K/NUwjBD6vwVH0X2/ex9av9GaFs+kX5r9pDpVMUDlxfN4aBuEJ9PU5J89qyDVnDiMtLs2zPIirB96O8oJbUc7BJPw9eh2+VQdJa91JoGSi23eO+/bknHsr4IUgebSj29N0n060VpkreOHpmsd/KH1C5Ft0Gwx18vthL0ghWD4aSAlJ9CrJ/drQtM6vsWqGuezz23XAMrYV7riPmk7/UbVVa54dWrWc2FLnPvsOxxyKLPL+IjOeUkj54PqaLq/gxpBnT2m2rg8CZ9ybQ65zpwW0HdKB375Pr8q0TFfEdpuOw2wynlbbQEISOwAwBXZQFFcEgUr6r17p7SwWi5TgqSBn2Vgc7p2zuOg/eIoGmilvRWtLTrKK+/avHQphQS61IQErTnodiRg47GmSgKKKKAooooCiiqfUupLXpiEmZepXs7C3A2khClkqIzjCQfI0FxXBGaULfxN0bPOGr9GaOCcSQpn/1ACmSHc4E3Hsk6M+Tt+E8lX8jQYbxKhnRnEuPf24vPb7h7zh5cgLIw4BnOFdFjGOvzqFxdQldttNwaUlaUOqAVzZ5gpIUD6/DnNa3xVsLeoNF3BgtqXIjtmTH5RkhaATgfMZH1rF5Mj87cIkqwpS4LiG1AZOyVYBP7qhRjkj7VsteKssO6UgqS4f7TIbXgAgKHIon+Kk/8ili6wb/AKS/s81CLnZubHI6kuMn77tq9Rj5mpmtJJl6C0y8okqOUkq6kpRy/wDtrWHAFFYUAQcgg9xRj5fpxH8sYt1rtV3kpkabuy7RcEnKIstwjc/+G6nf6YzTG1eOK+nfDYHtc1hKvdV4KZaVAducAkD0yD8qiX226Lnz5DPjSLO+28pkvBjEdbiTggdv4p61bWeNrbTjYftCkajtoAKDGfy4kdAAPi+gCk0b1tPoSuKnEK3NCTcrIyxGCgFKegOoSc9slW1bXpq5rvFhgXN2P7OuUwh1TROeTmGcZxvWWniBpPUcaBC1qxcIZjP+P4clolp5QyAFcoJIHNnGMbb+R0WHrPS0otoi3+2KUpOUoElAOMeRO3yo1ggcSuIt1/PLmk9HxnlXEq8J2QhIUsEjJS2OxAO6j09MZqFYuBSXkJkalu7ynnAFOMxQMhR3OVqzn54rV7YzYZMx+42tu2uy1+69JjJQpZz2Uob9h18qtcCgqdM6atWl4HsVmihhonmWSSpTivNSjuf6dqt6KKAooooCiiigKXdbaQgaytiINxW80G1+I04yRlKsEdxuN+lMVFBjQ4A24f8Afsv/AMhH/wA1OsnBOJZ7xDuUe/TPFivJdSEsoTnB6Z9elavRQdT7YdjrbWkKC0lJSRscjFeWLItTOkdXwVq3aLSggDYficp/kmvTN7vtrsUcP3ifHiNn4S6vBUfIDqfpXmN6bFSvVrVvjyVxbk4RBUhlRBQH+YE53Hu0VtG4Tr6yqRoDSTCCAp15SBnzJI/rTxqadIcu1vsNvlrjPzC446+2AVttpBOwPckfwpTZiajkx9PRIGlLs8zaVJdX7RHU14rhORgnokf/ALTDG0jr676iN3XEg2bmY9nSqQsOlpGckhIzlROevnRjOOZn+19Cs0GJakW0MpdijPOl8BfiKO5Ks9ST/pUFOlokN4yLHIkWl9RyfZl5bJ9UK2P8PpV6vh8pbLjsPVV0VeG0/pXVpLJV5FrlwE58qgWSY/LirbnNpauEZ1UeW0k5CXEnfHoRgj0NQxyUvj5mUe3avuS76dM6kgwrotLXiiQlnKVI6jmSrocjtncj519cQoGhbRp/85XOwQkz5KD7LGYKmi4vrk8hG2+ScdDjyqPZYod4oONxnkviRDSqY2rcsBBHLg9AFDfHXqfKrF7h1L1TrqZe9WqAtzSwiFDQ4CXG0nbmx0SdyQNyVHpUunHMzyq/yfdNy4rUzUT4LMeYjwo7P7aQrJX16ZGB9frsvMAnJ2A6k9q6XIiFQlRGlKjtlvw0ljCC2MYHL5Y7UiXPhNbbgysPX7UK3CnlC3Z3iYHcYI3FGpuf1LYo8oRH71bm5CujS5TYWe3QnNWTbqHUhTa0rSeiknINYDfuBV1YWpVhuUeW1j9HIBaWPTbKT89qcODGkdS6VM9u+rQ3DdALUZLwcwvurbYbbde3Sg1GiiigKKKKAooooCuiZIbiR3ZL6+RppClrV5JAyT9qiX69W+w2x64XSQliM0N1KGST2AHcnyFZ+/P1jrRD3soZ05YX2VpbcltpckSUqTj4T8Ix322OxVQjlQ6IaY1tf7vq2/RUy2fG8GDFke8hoDBzjpsOUY7kqNaYuY+UhCV8iBsEIHKB6bUtaIsatPaYiW90J8dIUt/lVkFZJzg+mw+lVOsr3cjfLfYNNOOIuiyHnXPdLTTXT8RJByO/b65xXPNptbUOytK0ruY5OwccyPxFnH941IXcJLiCjmSAdspGDWZrvPEO0vBubYo13bKSA7CBBJ8zjp8ikelVc7Xet3ipELSjkfmACVLjOuKT98A/UfeoitvUrTek9x/jV03KHaEuz7lJRGjNIUVuOHA+Q8z6Dc1m8RrVWoVXXVWn3WWkzZhWzbJaAn2hpKEoStJPRRCcHcA460vK0LrPVSlzb/LSw4BlpuUvP0CE7IH0+lPVmuWorQzHiX7T39kSEtNzLV+K2gDAHMgHmSMY3/h1q9Z8Y1HLHJWMk7tGoQOF+prHE1DcI11jPWm+THsOJkklCl5xygndPoD5nc7Cto2pMuunrPqiMuNfIKH3ENnw5A911seixv8A0qu4F3KbctDNme+t5UeQthtS9yEJCSBnvjJG/bFaVncbYWp4TpolFFFWQMVxgeVc0UHyVhIJVsBuc9qp7rqywWhtS7jeILIT+qXwVH5JGSfoKStcRLfeLu6zddQ3kw0EJVbYaUttjzClfrdO+eu1RbG5pfTjITZtNoLwBzIlKStwnH7RBOPQYHpUxWZFpI4w6fKuS2Q7rclFXKn2aIcL88EkdPlVXJ4h63ubiEac0NKbQonD01CyDjr+ykbgj4jVyxrp1rCRbGEt/stuFP8ASmKy6mg3d8MNtutyMFXKtPXHXBHzqZrMDOLJxauUHUsm268Yh2xuO0ecMtLUsOe7yp2UodCT9KYIfGXScyazEZXN53nUtoUqNhOVHAPXON/KlTTTDFx47aiRcI7MltLb2EPNhQ90tgbH0qHxlj26061006ywxDjJAcdLTISMB3ckJG+wqqNnjXVqjXLXOlhciXoqW5TnsixltxbaUqSSOnf/AIcd6ulrU4srWcqPesd19xQYvV7tkuyQpDabTIUtD7iwA8hYSFAox7oPLj4uh6Z6ata7lEu0BmfAeS7HeTlKgdx5g+RHQjzrDLt1/G1z+Ur5eeMUhWuZC0/qfU9yv02NFEqU2mMt1WVrbSD8IGVcu6Rtt7vpVjxSnybdoqa5EdcadWttrnbWUlIKsnBH+HH1NU1j4U2FEdqRPdlzFOtpXyqWEJ3AP6u/fzqtda3LS+5tERHS/PEDSZAze4/+Rz/6VJh6001MPIxfIWSeXC3OTr0xz4z9K+4Gk9PW9spi2eEAepU0FqP1Vk1YJttuSytpFviJaXupAYThXzGKr9F48/eney81IaQ7HcbdaVulxshST9RtUmNIcjuBbfTuOxpeRpmJDntzbMpVuVzgvssfoX053Cm+gOM4UMEHfer9hvxnktlQSVHGcVG9TwmeY+yHq+RdY9lF201F8WRGeCpMPAPtDPKQpPnncEEb7d+lffCS3RbdoG1IiOh0PteO44EcvMtZyft8Of7oplhRUxEKHPzEnJ2xSLwrvTMy7altdqTzWaHL54bgThKQskqSNvh5gSPQ+WK6671y8+8xNuGjUUUVKoooooM31/FSzeUPI6yGgpQx3G38sUs08cSW/wAOC7g5Cloz23AP9KR62pPCBV/odQTqJkHPvocSPtn+lUFW+kXksaihKX0KlIHzUkj+tWt0KjRSQnjvqQJG3JIPX++3Uf8AKMbZTK0+8pAyfaErI6lILZA/4lfepOjATx31KoDICH8/5m6sfygrUJelolySjK4UnlUR2Q4MH+KUVj6V/cuGdO2NVkdt8a3MtQJTQ5kIQAVAjYk9cjqCScEUkad0jq7Sl+Q3a5kZ+zuvBT4cWACnpug7hWD+rnoO1Omh5ft2kLQ/1JiIScjG6MoP8U1d9CMfauOLTE6el4VtESzviVq+3ezzNLsxXp019AbKWxs24SCkdyVAhJwB5b1Dses9SxbdDtrGi5rpjR0NBag4jm5UgZ3Tt06Zr40DItsPiFf4z0liTKkuqVDkp5Tz+8SpIV2OCNh+yfrqfXp0qbarHjpWsTefKJIzeub2wEm56JujaSrHMwSs/wCXl3+4qYxxCtHP4c2LdIDoCSpMqEoYz/hz/Sm0bdK5ClDopQ26A1Xdfwv42j2+UqC0BaTlKgCD5irK1w/FWHln3UK2A7kVXf61JkXuDpqxPXK7yEsx0klIPxLP7KR3J8qnHG7IzzMULfGC7umLb9K291Tc++SEslSM5bZ5gFE4PfpjuOam7SmnYWl7MxbLcn8JsZU4oDmcUeqlY7ms04cRpmt9bzNc3WOtqGyC1bm1DYfq7HvyjOSNuZR8q2SupwCiiigKKKKBU4ht81maXn4JCdseYVWeVo/EH/YSf9+j+SqzitsfSJFdsR4xpbD46tOJX9jmuqgdemauJNlS3C/KBu6FAASoilt8gyCVIbXv9jWhaxtCb5pe524pBU9HUG89lgZQfooCsjuFzag8T9J3VxKOV2M3HeKTgk5WzzK89ik+oArdQeXHMenXNYwzv3Esh4MTfH0iqMoYVEkrRg7bKwrH8TUDi1qJ/DOmbOpa5kvHjpZJ5uU/Cjb9rOT6Y86XNPaxi6PVqJhptU2U/NPs/L+jVgqAUo56bjYdfPvU+0wZFktdz1hf0c93dSpxkO9WyrYH0JJHyG3c1zxj+8zLqyZ4rjiI7lTWWLGOoodnbCnI1rbekSnG3FJUt8I95SVDBHKoISnf9XPerrTz9wlf9HQm9XVr84NynHSJal4LavcwF83Ty6HFVlhI0xoidepIHtt0BZjJUMkpOd/lupXyCfOp+joxRddLc6sFFofdAB65cXsfoa0lxze0b1JydZ1JHRzwL/46x/2dwioUlX7yAkp7djUcazvduBbvWl5Digfdetq/FbV9DuPqc1fYx0rjzx96rNKz6Z0+blr7cM3yRNspmQ7a8zLWD4cecfDwc7FWM7d/OlnS+mJOuNT3B7XMpUk2lTaGoTB5WPfTzbdDjAGcbnuala1eXEsonNLKFQ5LL5KRuUhYBHyIUc/KmawONwOJtzgM5DE21R5TalHHMUEpOBjckKyT2xU1rFem9M2TLzbo8RIzESM1HjMtsstJCENtpASkDoAB0Fd1cDYVRXLWOnrVdk2u5XWPFmKSFBt4lIwenvEco6edWaL6ivht1DiAttQUhQyFJIII86+6AooooFjiD/sNP+/R/JVZxWn63iqk6efUnOWSHceYHX+BNZh3xnNa4+kSKKKOnWtEE7iMwv2WFLbyC04pHMkfDnBBz8xWqW/Xlh1TZ4tlEyQbndIgYcbisLUpha0cqiVAbAHJz2G/SlO5RI86C/Gl/oVp945xjfIOe2CM1Y/k7uJQ3qGEjwnUMPtqRISkZWFBY69cfhg49TWV+JNbRdIWC025stm3pbvEIhEvxk5cbcx8Sc9EqGSkjYg+m1VrCSvUmoY2mIboTHYV4890KACcDcE9NgfuR5U68bLrb7JbYspMRKr48S3DkJJStpI+Ikj4gMj3TkZINI0fRtxjaLlssOJTdZykuyedZ95sZPh588nfpuSM1mwtWK28plWa8lsXS2e3RlD83x3BDt6MYC1DdxwegASkfWrx6TF0vqKPIuDchERFnaiNvBorHOCPd5gOuBVBeXmbrctJWiIw3HY8Np1TLZ2QpZGRv12TnJ397etK1AqSbPNEKL7U+tpSW2dsKJ23zsQM5x6VClp1qNJEKXHnxWpUR1LrDqeZC0nYj/nt2Nd9ItgRq6FZY9ug2eDDDCcFyY+VFxWSSeVPnnv5VYMWjWjii47qGKkhX6NuEFox9gaMpxxvW3Gsr8xHLtlct8yUJMVReVHRzFpBykKxjff5Y+dTNP3B2PfOHlyloea9ttjttWlYweZBwCQd9zg/b1rrs1rvzN9/OF9mwnyiMpltLDZQoZUFb7DyNWvFGHLi6Jtl0QD7Rabg1LCsDLaebbqD3Kf9al0YZ1PjDUx0xSxrPQtk1cx/1lHKZSUcjUto8riBuceRG52Pn260xxnkSI7TzZBQ4gLSQc5BGRXbR0vNLVy1Twi1EmDIeck20qKkslR8GQ3ndSM/Crzx0PXI6+hdP3mHf7RFudvc548hAUnPVJ7pPqDsfWq3XGj7frG1iFcAptTagtmQ2BztnvjPYjqPl5VK0np6NpexRrRDcccaYz77h95RJyTt03PSguaKKKD5cQlxtSFgKSoYIPQiso1JaFWe4qaAUWHPeZUe6c9PmOn2PetZqFdbTCu0VUaez4jZBHxFJTkYyCNxVq20MJuGo7TAUpD8tJcScFtv31A+RA6fXFQYF2v+o1qa0rYHpA6F90YQPmchI+qq2O3cM9HW9SFtWOO6tAxzSCp3PqQokZ+lNbbTbSAhpCUITsEpGAPpUzeZGKWjhNqG9lt3WF5LEYkKMOKoKPyJHujvuOatV05piz6ZhmLZoTcdCsFxQ3W4R0KlHc9T8s7Vc0pcRdbRdF2f2hwJemv5RFj82OZXdR78o7/MDvVN7ETiXpFnV8NhqPOEW7xOZ6ESvAJPLnI6490e8Oh86VbUdYxnvZL/AKbkvKSQPbIKkLSv1Izj7Y+Qpf4JxLxqHXUjUs9x11DDa/GkObhbixgIHlgHOBsAANsivQPKKKXpW8al5ZuN8bt3EydcJDDkr2Z1xlttlYzlKSgb+Q3pkZ1Lra5qC7PpF3wVHAU4y6oZ/wAWUgVq+tdWWPRMdqVcI5W/IUQ00w0OdzGOY5OBtkdTTDbpjFzt8abGUVMSWkvNKIIJSoAj+BoTjrPcMO9h4tSmkratLLCVbgZjpVjyIUvP3qdBPGeFyBuBFU2nq2oxMK+ZCgf41toAHSod3uMe02yVcJauViM0p1Z74A7evaiYrWOoUmjJ2p5zLw1XZItudRjw1sSErDvXPugq5cbdVGry6W2NdrdIt85BcjSEFt1GSMpPbI3pd4d63j63gSZLMN2IuO6G1trUFA5GQQQB69qbqLOllLMZpqO0AhCEhDaM9gNgPpXaDmsY/KIiXNCbRdojzyYsZakK8NZHhOHBSrY7ZwRn09RVtwm4mt6iabtF6cQ3eEJw24TgSgO48l+Y79R3ADUqK4SciuaAooooCiiigKKKKD5Ua8ta8fu+suI82FHaW+8iSqJGZQDhKEKIB36d1E+pr1MRmupEdpDqnUtoDitlLCQFK+ZoKnRum4ulbDGtcMZ5BzPOHq44fiV9+noAKvM0VwaDzHxjujl/4huw2z7kRSITQKtubPvH095R+1ek7ZDbgW+LDZSEtx2UNIA6AJAA/lWCS+GeoJPFB1wxHfzY5cTJVN90J8Mr5z3674xXoQUHNInGxp93hzcxHRzcqmluY7IDiST/AM+tPdRbnAZudulQZOSzJaU05jGeVQwcZ70GOfk2TGvAvcEnDwW08B5pwUn7HH3rbaQuG/DdrREmdJNxXMdkgNp/D5AlAOdxk5Oe9PtBDuluiXaA/AuEdL8V9PK42voof0+fUEVgOoODGpLddy7poplRAvxGHPHDbrWNwDnG4PcfPavRVFBWaabujVhgt31xDlySykSFo6FX02z542zmrOiigKKKKD//2Q=="/>
          <p:cNvSpPr>
            <a:spLocks noChangeAspect="1" noChangeArrowheads="1"/>
          </p:cNvSpPr>
          <p:nvPr/>
        </p:nvSpPr>
        <p:spPr bwMode="auto">
          <a:xfrm>
            <a:off x="155575" y="-509588"/>
            <a:ext cx="962025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1" name="Rectangle 7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082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5" name="Picture 8" descr="http://www.ecuadorexplorer.com/guaycuyacu/assets/images/MixedFru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0843"/>
            <a:ext cx="1403648" cy="1052736"/>
          </a:xfrm>
          <a:prstGeom prst="rect">
            <a:avLst/>
          </a:prstGeom>
          <a:noFill/>
        </p:spPr>
      </p:pic>
      <p:pic>
        <p:nvPicPr>
          <p:cNvPr id="16" name="Picture 42" descr="banana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57331"/>
            <a:ext cx="1403648" cy="935765"/>
          </a:xfrm>
          <a:prstGeom prst="rect">
            <a:avLst/>
          </a:prstGeom>
          <a:noFill/>
        </p:spPr>
      </p:pic>
      <p:pic>
        <p:nvPicPr>
          <p:cNvPr id="17" name="Picture 4" descr="http://www.gonebikeabout.com/photos/ecuador/IMGP68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014194"/>
            <a:ext cx="1403647" cy="1052736"/>
          </a:xfrm>
          <a:prstGeom prst="rect">
            <a:avLst/>
          </a:prstGeom>
          <a:noFill/>
        </p:spPr>
      </p:pic>
      <p:pic>
        <p:nvPicPr>
          <p:cNvPr id="18" name="Picture 2" descr="http://www.touristmaker.com/images/ecuador/Ecuador-is-one-of-the-biggest-exporters-of-banan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1382290" cy="1844824"/>
          </a:xfrm>
          <a:prstGeom prst="rect">
            <a:avLst/>
          </a:prstGeom>
          <a:noFill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1537" y="6093296"/>
            <a:ext cx="1652463" cy="3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587</Words>
  <Application>Microsoft Office PowerPoint</Application>
  <PresentationFormat>On-screen Show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 </vt:lpstr>
      <vt:lpstr>SOME OF THE IMPACTS OF THE FINANCIAL SITUATION IN EUROPE</vt:lpstr>
      <vt:lpstr>RETAIL FIGURES FOR EUROPE – COMPARISON DECEMBER 2010 TO DECEMBER 2009  (Eurostat Figures) </vt:lpstr>
      <vt:lpstr>MASLOW TRIANGLE OF NEEDS (1943)</vt:lpstr>
      <vt:lpstr>SECURITY ISSUES</vt:lpstr>
      <vt:lpstr> </vt:lpstr>
      <vt:lpstr> </vt:lpstr>
      <vt:lpstr>Slide 9</vt:lpstr>
      <vt:lpstr>Introduction We live in interesting times &amp; rapidly changing times </vt:lpstr>
      <vt:lpstr>Introduction We live in interesting times </vt:lpstr>
      <vt:lpstr>So what does this mean for bananas? My presentation split into 4 main parts:</vt:lpstr>
      <vt:lpstr>Slide 13</vt:lpstr>
      <vt:lpstr>Slide 14</vt:lpstr>
      <vt:lpstr>Slide 15</vt:lpstr>
      <vt:lpstr>Real GDP Growth and Trend</vt:lpstr>
      <vt:lpstr>Production</vt:lpstr>
      <vt:lpstr>Commodities &amp; Agriculture: Just how ‘recession proof’ – what can history tell us?</vt:lpstr>
      <vt:lpstr>Global Consumption and Demand of Bananas and Fresh Fruit</vt:lpstr>
      <vt:lpstr>Global Production of Fresh Fruit</vt:lpstr>
      <vt:lpstr>Global Banana Production and Consumption 2003-2007</vt:lpstr>
      <vt:lpstr>Global Banana Production Import Averages  2002- 2006</vt:lpstr>
      <vt:lpstr>Global Consumption and Demand of Bananas and Fresh Fruit</vt:lpstr>
      <vt:lpstr>Geographical distribution of bananas imported in the European Union, 1990-2007</vt:lpstr>
      <vt:lpstr>Recession and Bananas: What does Economic theory tell us?</vt:lpstr>
      <vt:lpstr>Recession and Bananas: What does History tell us?</vt:lpstr>
      <vt:lpstr>The UK Position: GDP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Moverley</dc:creator>
  <cp:lastModifiedBy>John Moverley</cp:lastModifiedBy>
  <cp:revision>9</cp:revision>
  <dcterms:created xsi:type="dcterms:W3CDTF">2011-02-20T14:09:51Z</dcterms:created>
  <dcterms:modified xsi:type="dcterms:W3CDTF">2011-02-21T21:20:58Z</dcterms:modified>
</cp:coreProperties>
</file>